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D5296-78EB-4CBD-A19A-AEAEFB89B817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C871-BFDD-48F6-B8A4-6D1051D092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C871-BFDD-48F6-B8A4-6D1051D092D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46DBB-298D-41C4-9A6C-F33DE63ADC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46DBB-298D-41C4-9A6C-F33DE63ADC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8B7C6-8174-4398-9534-6FBBD56C159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053FF-7ADB-416E-879F-6A33B73FC28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7646CB2-885E-4D14-8A14-51C466F44FA6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25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C6DF8-3854-4FBF-BFF8-03230835B2D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4C17FA7-912D-45AE-9B49-A007F415CF4B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35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46DBB-298D-41C4-9A6C-F33DE63ADC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4072-4C9F-49F5-B041-1222395961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46DBB-298D-41C4-9A6C-F33DE63ADC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6AC7-8559-44CD-861F-9B3A2D2163B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B358-C6B9-497E-BBD0-FB52E8000F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file:///C:\..\Program%20Files\TurningPoint\2003\Question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\\server\Program%20Files\TurningPoint\2003\Questions.html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\\server\Program%20Files\TurningPoint\2003\Questions.html" TargetMode="Externa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of Texas v. (Your Defendant)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Cause Number </a:t>
            </a:r>
          </a:p>
          <a:p>
            <a:r>
              <a:rPr lang="en-US" dirty="0" smtClean="0"/>
              <a:t>(your Cause number here)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State of Texas v. </a:t>
            </a:r>
            <a:r>
              <a:rPr lang="en-US" sz="4400" b="1" dirty="0" smtClean="0">
                <a:latin typeface="Times New Roman" pitchFamily="18" charset="0"/>
              </a:rPr>
              <a:t>Otis T Drunk</a:t>
            </a:r>
            <a:endParaRPr lang="en-US" sz="4400" b="1" dirty="0">
              <a:latin typeface="Times New Roman" pitchFamily="18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448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latin typeface="Arial Black" pitchFamily="34" charset="0"/>
              </a:rPr>
              <a:t>In </a:t>
            </a:r>
            <a:r>
              <a:rPr lang="en-US" sz="3200" b="1" dirty="0" smtClean="0">
                <a:latin typeface="Arial Black" pitchFamily="34" charset="0"/>
              </a:rPr>
              <a:t>Lone Star </a:t>
            </a:r>
            <a:r>
              <a:rPr lang="en-US" sz="3200" b="1" dirty="0">
                <a:latin typeface="Arial Black" pitchFamily="34" charset="0"/>
              </a:rPr>
              <a:t>County, Texas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en-US" sz="3200" b="1" dirty="0">
                <a:latin typeface="Arial Black" pitchFamily="34" charset="0"/>
              </a:rPr>
              <a:t> The defendant, </a:t>
            </a:r>
            <a:r>
              <a:rPr lang="en-US" sz="3200" b="1" dirty="0" smtClean="0">
                <a:latin typeface="Arial Black" pitchFamily="34" charset="0"/>
              </a:rPr>
              <a:t>Otis T Drunk</a:t>
            </a:r>
            <a:endParaRPr lang="en-US" sz="3200" b="1" dirty="0">
              <a:latin typeface="Arial Black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en-US" sz="3200" b="1" dirty="0">
                <a:latin typeface="Arial Black" pitchFamily="34" charset="0"/>
              </a:rPr>
              <a:t> On or about April 25</a:t>
            </a:r>
            <a:r>
              <a:rPr lang="en-US" sz="3200" b="1" baseline="30000" dirty="0">
                <a:latin typeface="Arial Black" pitchFamily="34" charset="0"/>
              </a:rPr>
              <a:t>th</a:t>
            </a:r>
            <a:r>
              <a:rPr lang="en-US" sz="3200" b="1" dirty="0">
                <a:latin typeface="Arial Black" pitchFamily="34" charset="0"/>
              </a:rPr>
              <a:t>, </a:t>
            </a:r>
            <a:r>
              <a:rPr lang="en-US" sz="3200" b="1" dirty="0" smtClean="0">
                <a:latin typeface="Arial Black" pitchFamily="34" charset="0"/>
              </a:rPr>
              <a:t>2009</a:t>
            </a:r>
            <a:endParaRPr lang="en-US" sz="3200" b="1" dirty="0">
              <a:latin typeface="Arial Black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smtClean="0">
                <a:latin typeface="Arial Black" pitchFamily="34" charset="0"/>
              </a:rPr>
              <a:t>Operated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en-US" sz="3200" b="1" dirty="0" smtClean="0">
                <a:latin typeface="Arial Black" pitchFamily="34" charset="0"/>
              </a:rPr>
              <a:t>A Motor Vehicle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en-US" sz="3200" b="1" dirty="0" smtClean="0">
                <a:latin typeface="Arial Black" pitchFamily="34" charset="0"/>
              </a:rPr>
              <a:t>In a Public Place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en-US" sz="3200" b="1" dirty="0" smtClean="0">
                <a:latin typeface="Arial Black" pitchFamily="34" charset="0"/>
              </a:rPr>
              <a:t>While </a:t>
            </a:r>
            <a:r>
              <a:rPr lang="en-US" sz="3200" b="1" dirty="0" smtClean="0">
                <a:solidFill>
                  <a:schemeClr val="accent2"/>
                </a:solidFill>
                <a:latin typeface="Arial Black" pitchFamily="34" charset="0"/>
              </a:rPr>
              <a:t>Intoxicated</a:t>
            </a:r>
            <a:endParaRPr lang="en-US" sz="32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Intoxicated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sz="4000" b="1" u="sng" dirty="0">
                <a:latin typeface="Times New Roman" pitchFamily="18" charset="0"/>
              </a:rPr>
              <a:t>Texas Penal Code </a:t>
            </a:r>
            <a:r>
              <a:rPr lang="en-US" sz="4000" b="1" u="sng" dirty="0" smtClean="0">
                <a:latin typeface="Times New Roman" pitchFamily="18" charset="0"/>
              </a:rPr>
              <a:t>49.01 (2)</a:t>
            </a:r>
            <a:endParaRPr lang="en-US" sz="4000" b="1" u="sng" dirty="0">
              <a:latin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3200" b="1" dirty="0" smtClean="0"/>
              <a:t>(A)  not having the normal use of mental or physical faculties by reason of the introduction of alcohol, a controlled substance, a drug, a dangerous drug, a combination of two or more of those substances, or any other substance into the body; </a:t>
            </a:r>
            <a:r>
              <a:rPr lang="en-US" sz="3200" b="1" dirty="0" smtClean="0">
                <a:solidFill>
                  <a:schemeClr val="accent2"/>
                </a:solidFill>
              </a:rPr>
              <a:t>or</a:t>
            </a:r>
          </a:p>
          <a:p>
            <a:r>
              <a:rPr lang="en-US" sz="3200" b="1" dirty="0" smtClean="0"/>
              <a:t>(B)  having an alcohol concentration of 0.08 or more.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sz="4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en-US" sz="4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Implied Consent Law</a:t>
            </a:r>
            <a:r>
              <a:rPr lang="en-US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Transportation Code 724.011(a)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   If arrested for an offense arising out of acts alleged to have  been committed while the person was (DWI)  the person is deemed to have consented  … to submit to the taking of one or more specimens of the person’s breath or blood for analysis to determine the alcohol concentration or the presence . . . . of a  controlled substance, drug, dangerous drug or other substance.</a:t>
            </a:r>
          </a:p>
          <a:p>
            <a:pPr eaLnBrk="1" hangingPunct="1">
              <a:buFontTx/>
              <a:buNone/>
            </a:pPr>
            <a:endParaRPr lang="en-US" b="1" smtClean="0"/>
          </a:p>
        </p:txBody>
      </p:sp>
      <p:sp>
        <p:nvSpPr>
          <p:cNvPr id="410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uzzle - barrelpiece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4600" y="3048000"/>
            <a:ext cx="1257300" cy="1193800"/>
          </a:xfrm>
          <a:noFill/>
        </p:spPr>
      </p:pic>
      <p:pic>
        <p:nvPicPr>
          <p:cNvPr id="15363" name="Picture 3" descr="Puzzle - handlepiec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67200" y="1600200"/>
            <a:ext cx="1270000" cy="1117600"/>
          </a:xfrm>
          <a:noFill/>
        </p:spPr>
      </p:pic>
      <p:pic>
        <p:nvPicPr>
          <p:cNvPr id="15364" name="Picture 4" descr="Puzzle - leafpiec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876800" y="3581400"/>
            <a:ext cx="787400" cy="1181100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uzzle - Gun"/>
          <p:cNvPicPr>
            <a:picLocks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52400"/>
            <a:ext cx="8686800" cy="6538913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n-US"/>
              <a:t>Book-In Photos</a:t>
            </a:r>
          </a:p>
        </p:txBody>
      </p:sp>
      <p:pic>
        <p:nvPicPr>
          <p:cNvPr id="67587" name="Picture 3" descr="grant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76400" y="2332037"/>
            <a:ext cx="5810250" cy="4525963"/>
          </a:xfrm>
          <a:noFill/>
          <a:ln/>
        </p:spPr>
      </p:pic>
      <p:pic>
        <p:nvPicPr>
          <p:cNvPr id="67588" name="Picture 4" descr="gr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28600"/>
            <a:ext cx="3810000" cy="3810000"/>
          </a:xfrm>
          <a:prstGeom prst="rect">
            <a:avLst/>
          </a:prstGeom>
          <a:noFill/>
        </p:spPr>
      </p:pic>
      <p:pic>
        <p:nvPicPr>
          <p:cNvPr id="67589" name="Picture 5" descr="gran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"/>
            <a:ext cx="3429000" cy="3534508"/>
          </a:xfrm>
          <a:prstGeom prst="rect">
            <a:avLst/>
          </a:prstGeom>
          <a:noFill/>
        </p:spPr>
      </p:pic>
      <p:sp>
        <p:nvSpPr>
          <p:cNvPr id="67590" name="FlagCount" hidden="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828800"/>
            <a:ext cx="4648200" cy="3048000"/>
            <a:chOff x="1824" y="2832"/>
            <a:chExt cx="1632" cy="1152"/>
          </a:xfrm>
        </p:grpSpPr>
        <p:sp>
          <p:nvSpPr>
            <p:cNvPr id="18450" name="Rectangle 3"/>
            <p:cNvSpPr>
              <a:spLocks noChangeArrowheads="1"/>
            </p:cNvSpPr>
            <p:nvPr/>
          </p:nvSpPr>
          <p:spPr bwMode="auto">
            <a:xfrm>
              <a:off x="1824" y="2832"/>
              <a:ext cx="1632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8451" name="Picture 4" descr="Image001"/>
            <p:cNvPicPr>
              <a:picLocks noChangeAspect="1" noChangeArrowheads="1"/>
            </p:cNvPicPr>
            <p:nvPr/>
          </p:nvPicPr>
          <p:blipFill>
            <a:blip r:embed="rId4" cstate="print"/>
            <a:srcRect l="30075" t="39021" r="28899" b="38998"/>
            <a:stretch>
              <a:fillRect/>
            </a:stretch>
          </p:blipFill>
          <p:spPr bwMode="auto">
            <a:xfrm rot="-122299">
              <a:off x="1872" y="2880"/>
              <a:ext cx="1536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Rectangle 5"/>
            <p:cNvSpPr>
              <a:spLocks noChangeArrowheads="1"/>
            </p:cNvSpPr>
            <p:nvPr/>
          </p:nvSpPr>
          <p:spPr bwMode="auto">
            <a:xfrm>
              <a:off x="1824" y="2832"/>
              <a:ext cx="16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3" name="Rectangle 6"/>
            <p:cNvSpPr>
              <a:spLocks noChangeArrowheads="1"/>
            </p:cNvSpPr>
            <p:nvPr/>
          </p:nvSpPr>
          <p:spPr bwMode="auto">
            <a:xfrm>
              <a:off x="1824" y="3888"/>
              <a:ext cx="16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4" name="Rectangle 7"/>
            <p:cNvSpPr>
              <a:spLocks noChangeArrowheads="1"/>
            </p:cNvSpPr>
            <p:nvPr/>
          </p:nvSpPr>
          <p:spPr bwMode="auto">
            <a:xfrm rot="5400000">
              <a:off x="2832" y="3360"/>
              <a:ext cx="115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5" name="Rectangle 8"/>
            <p:cNvSpPr>
              <a:spLocks noChangeArrowheads="1"/>
            </p:cNvSpPr>
            <p:nvPr/>
          </p:nvSpPr>
          <p:spPr bwMode="auto">
            <a:xfrm rot="5400000">
              <a:off x="1296" y="3360"/>
              <a:ext cx="115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67273" name="Picture 9" descr="2"/>
          <p:cNvPicPr>
            <a:picLocks noChangeAspect="1" noChangeArrowheads="1"/>
          </p:cNvPicPr>
          <p:nvPr/>
        </p:nvPicPr>
        <p:blipFill>
          <a:blip r:embed="rId5" cstate="print"/>
          <a:srcRect r="55481" b="24625"/>
          <a:stretch>
            <a:fillRect/>
          </a:stretch>
        </p:blipFill>
        <p:spPr bwMode="auto">
          <a:xfrm>
            <a:off x="152400" y="76200"/>
            <a:ext cx="48069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48400" y="152400"/>
            <a:ext cx="2743200" cy="1447800"/>
            <a:chOff x="3936" y="96"/>
            <a:chExt cx="1728" cy="912"/>
          </a:xfrm>
        </p:grpSpPr>
        <p:pic>
          <p:nvPicPr>
            <p:cNvPr id="18448" name="Picture 11" descr="Image001"/>
            <p:cNvPicPr>
              <a:picLocks noChangeAspect="1" noChangeArrowheads="1"/>
            </p:cNvPicPr>
            <p:nvPr/>
          </p:nvPicPr>
          <p:blipFill>
            <a:blip r:embed="rId4" cstate="print"/>
            <a:srcRect l="31972" t="54494" r="54929" b="41437"/>
            <a:stretch>
              <a:fillRect/>
            </a:stretch>
          </p:blipFill>
          <p:spPr bwMode="auto">
            <a:xfrm>
              <a:off x="3936" y="96"/>
              <a:ext cx="1728" cy="6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8449" name="Text Box 12"/>
            <p:cNvSpPr txBox="1">
              <a:spLocks noChangeArrowheads="1"/>
            </p:cNvSpPr>
            <p:nvPr/>
          </p:nvSpPr>
          <p:spPr bwMode="auto">
            <a:xfrm>
              <a:off x="3936" y="816"/>
              <a:ext cx="172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Driver’s License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172200" y="1676400"/>
            <a:ext cx="2819400" cy="1662113"/>
            <a:chOff x="3888" y="1056"/>
            <a:chExt cx="1776" cy="1047"/>
          </a:xfrm>
        </p:grpSpPr>
        <p:pic>
          <p:nvPicPr>
            <p:cNvPr id="18446" name="Picture 14" descr="2"/>
            <p:cNvPicPr>
              <a:picLocks noChangeAspect="1" noChangeArrowheads="1"/>
            </p:cNvPicPr>
            <p:nvPr/>
          </p:nvPicPr>
          <p:blipFill>
            <a:blip r:embed="rId5" cstate="print"/>
            <a:srcRect l="3809" t="54631" r="58522" b="25578"/>
            <a:stretch>
              <a:fillRect/>
            </a:stretch>
          </p:blipFill>
          <p:spPr bwMode="auto">
            <a:xfrm>
              <a:off x="3888" y="1056"/>
              <a:ext cx="1776" cy="7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3888" y="1872"/>
              <a:ext cx="1776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9:40 pm</a:t>
              </a:r>
            </a:p>
          </p:txBody>
        </p:sp>
      </p:grpSp>
      <p:pic>
        <p:nvPicPr>
          <p:cNvPr id="267280" name="Picture 16" descr="1"/>
          <p:cNvPicPr>
            <a:picLocks noChangeAspect="1" noChangeArrowheads="1"/>
          </p:cNvPicPr>
          <p:nvPr/>
        </p:nvPicPr>
        <p:blipFill>
          <a:blip r:embed="rId6" cstate="print"/>
          <a:srcRect r="59917" b="32895"/>
          <a:stretch>
            <a:fillRect/>
          </a:stretch>
        </p:blipFill>
        <p:spPr bwMode="auto">
          <a:xfrm>
            <a:off x="0" y="76200"/>
            <a:ext cx="502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562600" y="3429000"/>
            <a:ext cx="3429000" cy="1433513"/>
            <a:chOff x="3504" y="2160"/>
            <a:chExt cx="2160" cy="903"/>
          </a:xfrm>
        </p:grpSpPr>
        <p:pic>
          <p:nvPicPr>
            <p:cNvPr id="18444" name="Picture 18" descr="1"/>
            <p:cNvPicPr>
              <a:picLocks noChangeAspect="1" noChangeArrowheads="1"/>
            </p:cNvPicPr>
            <p:nvPr/>
          </p:nvPicPr>
          <p:blipFill>
            <a:blip r:embed="rId6" cstate="print"/>
            <a:srcRect l="1102" t="36789" r="64233" b="51315"/>
            <a:stretch>
              <a:fillRect/>
            </a:stretch>
          </p:blipFill>
          <p:spPr bwMode="auto">
            <a:xfrm>
              <a:off x="3504" y="2160"/>
              <a:ext cx="2160" cy="6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8445" name="Text Box 19"/>
            <p:cNvSpPr txBox="1">
              <a:spLocks noChangeArrowheads="1"/>
            </p:cNvSpPr>
            <p:nvPr/>
          </p:nvSpPr>
          <p:spPr bwMode="auto">
            <a:xfrm>
              <a:off x="3792" y="2832"/>
              <a:ext cx="1776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10:16 pm</a:t>
              </a:r>
            </a:p>
          </p:txBody>
        </p:sp>
      </p:grpSp>
      <p:pic>
        <p:nvPicPr>
          <p:cNvPr id="267284" name="Picture 20"/>
          <p:cNvPicPr>
            <a:picLocks noChangeAspect="1" noChangeArrowheads="1"/>
          </p:cNvPicPr>
          <p:nvPr/>
        </p:nvPicPr>
        <p:blipFill>
          <a:blip r:embed="rId7" cstate="print"/>
          <a:srcRect l="2400" t="7590" r="61893" b="11613"/>
          <a:stretch>
            <a:fillRect/>
          </a:stretch>
        </p:blipFill>
        <p:spPr bwMode="auto">
          <a:xfrm>
            <a:off x="0" y="0"/>
            <a:ext cx="48514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378450" y="4953000"/>
            <a:ext cx="3727450" cy="1662113"/>
            <a:chOff x="3412" y="3120"/>
            <a:chExt cx="2348" cy="1047"/>
          </a:xfrm>
        </p:grpSpPr>
        <p:pic>
          <p:nvPicPr>
            <p:cNvPr id="18442" name="Picture 22"/>
            <p:cNvPicPr>
              <a:picLocks noChangeAspect="1" noChangeArrowheads="1"/>
            </p:cNvPicPr>
            <p:nvPr/>
          </p:nvPicPr>
          <p:blipFill>
            <a:blip r:embed="rId7" cstate="print"/>
            <a:srcRect l="20860" t="36942" r="61893" b="53949"/>
            <a:stretch>
              <a:fillRect/>
            </a:stretch>
          </p:blipFill>
          <p:spPr bwMode="auto">
            <a:xfrm>
              <a:off x="3412" y="3120"/>
              <a:ext cx="2348" cy="7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8443" name="Text Box 23"/>
            <p:cNvSpPr txBox="1">
              <a:spLocks noChangeArrowheads="1"/>
            </p:cNvSpPr>
            <p:nvPr/>
          </p:nvSpPr>
          <p:spPr bwMode="auto">
            <a:xfrm>
              <a:off x="3648" y="3936"/>
              <a:ext cx="1776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7:30 am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33400" y="400050"/>
          <a:ext cx="8077200" cy="6057900"/>
        </p:xfrm>
        <a:graphic>
          <a:graphicData uri="http://schemas.openxmlformats.org/presentationml/2006/ole">
            <p:oleObj spid="_x0000_s1026" name="Slide" r:id="rId5" imgW="4572000" imgH="3429000" progId="PowerPoint.Slide.8">
              <p:embed/>
            </p:oleObj>
          </a:graphicData>
        </a:graphic>
      </p:graphicFrame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438400" y="533400"/>
            <a:ext cx="4495800" cy="654050"/>
          </a:xfrm>
          <a:prstGeom prst="rect">
            <a:avLst/>
          </a:prstGeom>
          <a:solidFill>
            <a:schemeClr val="tx1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Times New Roman" pitchFamily="18" charset="0"/>
              </a:rPr>
              <a:t>Diagrams</a:t>
            </a:r>
          </a:p>
        </p:txBody>
      </p:sp>
      <p:sp>
        <p:nvSpPr>
          <p:cNvPr id="60420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60421" name="Picture 5" descr="PD Crush Photo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52400"/>
            <a:ext cx="1773238" cy="2667000"/>
          </a:xfrm>
          <a:prstGeom prst="rect">
            <a:avLst/>
          </a:prstGeom>
          <a:noFill/>
        </p:spPr>
      </p:pic>
      <p:pic>
        <p:nvPicPr>
          <p:cNvPr id="60422" name="Picture 6" descr="On-Scene(4) 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114800"/>
            <a:ext cx="3429000" cy="2389188"/>
          </a:xfrm>
          <a:prstGeom prst="rect">
            <a:avLst/>
          </a:prstGeom>
          <a:noFill/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60423" name="Line 7"/>
          <p:cNvSpPr>
            <a:spLocks noChangeShapeType="1"/>
          </p:cNvSpPr>
          <p:nvPr/>
        </p:nvSpPr>
        <p:spPr bwMode="auto">
          <a:xfrm flipH="1" flipV="1">
            <a:off x="1828800" y="2819400"/>
            <a:ext cx="2819400" cy="22860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362200" y="2514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228 Feet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  <p:bldP spid="604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TPVERSION" val="2008"/>
  <p:tag name="PPVERSION" val="12.0"/>
  <p:tag name="TPFULLVERSION" val="4.2.3.225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173</Words>
  <Application>Microsoft Office PowerPoint</Application>
  <PresentationFormat>On-screen Show (4:3)</PresentationFormat>
  <Paragraphs>39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Slide</vt:lpstr>
      <vt:lpstr>State of Texas v. (Your Defendant)</vt:lpstr>
      <vt:lpstr>Slide 2</vt:lpstr>
      <vt:lpstr>Slide 3</vt:lpstr>
      <vt:lpstr>Implied Consent Law Transportation Code 724.011(a)</vt:lpstr>
      <vt:lpstr>Slide 5</vt:lpstr>
      <vt:lpstr>Slide 6</vt:lpstr>
      <vt:lpstr>Book-In Photos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Texas v. (Your Defendant)</dc:title>
  <dc:creator>Clay Abbott</dc:creator>
  <cp:lastModifiedBy>Clay Abbott</cp:lastModifiedBy>
  <cp:revision>4</cp:revision>
  <dcterms:created xsi:type="dcterms:W3CDTF">2011-02-04T21:48:33Z</dcterms:created>
  <dcterms:modified xsi:type="dcterms:W3CDTF">2011-02-04T23:39:03Z</dcterms:modified>
</cp:coreProperties>
</file>