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77" r:id="rId4"/>
    <p:sldId id="278" r:id="rId5"/>
    <p:sldId id="279" r:id="rId6"/>
    <p:sldId id="280" r:id="rId7"/>
    <p:sldId id="281" r:id="rId8"/>
    <p:sldId id="304" r:id="rId9"/>
    <p:sldId id="282" r:id="rId10"/>
    <p:sldId id="283" r:id="rId11"/>
    <p:sldId id="284" r:id="rId12"/>
    <p:sldId id="285" r:id="rId13"/>
    <p:sldId id="276" r:id="rId14"/>
    <p:sldId id="286" r:id="rId15"/>
    <p:sldId id="287" r:id="rId16"/>
    <p:sldId id="288" r:id="rId17"/>
    <p:sldId id="289" r:id="rId18"/>
    <p:sldId id="293" r:id="rId19"/>
    <p:sldId id="295" r:id="rId20"/>
    <p:sldId id="294" r:id="rId21"/>
    <p:sldId id="296" r:id="rId22"/>
    <p:sldId id="303" r:id="rId23"/>
    <p:sldId id="299" r:id="rId24"/>
    <p:sldId id="297" r:id="rId25"/>
    <p:sldId id="300" r:id="rId26"/>
    <p:sldId id="301" r:id="rId27"/>
    <p:sldId id="291" r:id="rId28"/>
    <p:sldId id="298" r:id="rId29"/>
    <p:sldId id="30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3399"/>
    <a:srgbClr val="FFFFCC"/>
    <a:srgbClr val="99CCFF"/>
    <a:srgbClr val="91C1F1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8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5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0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1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2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1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3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2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3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605F8-7F4C-481C-9B44-1E3434CF89A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0151-2679-4C22-9BBB-8CB24161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04D43-F977-488B-A25C-2CE04586B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u="sng" dirty="0">
                <a:latin typeface="+mj-lt"/>
                <a:ea typeface="+mj-ea"/>
                <a:cs typeface="+mj-cs"/>
              </a:rPr>
              <a:t>Virtual Grand Jury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157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701A4BA-4932-4D16-BFCB-15B316B12F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9133456" y="56537"/>
            <a:ext cx="3058544" cy="241973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Grand Jurors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8" y="1382100"/>
            <a:ext cx="10719316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Can participate at their residence or at Gault grand jury room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Alone behind a closed door/out of ear shot from anyone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Wearing headphones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Face remains on screen at all times (except during scheduled breaks)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No broadcasting or recording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No “non-grand jury” related screens open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No internet sleuthing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B164EB-951C-4128-8A3F-1CCA5B86AA47}"/>
              </a:ext>
            </a:extLst>
          </p:cNvPr>
          <p:cNvSpPr txBox="1"/>
          <p:nvPr/>
        </p:nvSpPr>
        <p:spPr>
          <a:xfrm>
            <a:off x="7578247" y="4647156"/>
            <a:ext cx="39456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*</a:t>
            </a:r>
            <a:r>
              <a:rPr lang="en-US" sz="3600" dirty="0">
                <a:solidFill>
                  <a:srgbClr val="FFC000"/>
                </a:solidFill>
              </a:rPr>
              <a:t>Designated breaks will be at 10:00 &amp; 12:00*</a:t>
            </a:r>
          </a:p>
        </p:txBody>
      </p:sp>
    </p:spTree>
    <p:extLst>
      <p:ext uri="{BB962C8B-B14F-4D97-AF65-F5344CB8AC3E}">
        <p14:creationId xmlns:p14="http://schemas.microsoft.com/office/powerpoint/2010/main" val="3883349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Attorneys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628" y="1382100"/>
            <a:ext cx="9500804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May be at one of the following locations: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Residence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REB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Gault grand jury room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Alone behind a closed door/out of ear shot from anyone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Headphones are recommended*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Professional attire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629833" y="-3325"/>
            <a:ext cx="4562168" cy="360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12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Witnesses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0542" y="324707"/>
            <a:ext cx="9500804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Attorney, court reporter, interpreter and witnesses will be in the LL training room at the REB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5D8C86D-35F6-4003-A7FE-EA8085EFE5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5" r="-2" b="18210"/>
          <a:stretch/>
        </p:blipFill>
        <p:spPr bwMode="auto">
          <a:xfrm>
            <a:off x="484031" y="2627880"/>
            <a:ext cx="6194737" cy="328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4BB3E6-5B4B-4209-9462-A04403906211}"/>
              </a:ext>
            </a:extLst>
          </p:cNvPr>
          <p:cNvSpPr txBox="1"/>
          <p:nvPr/>
        </p:nvSpPr>
        <p:spPr>
          <a:xfrm>
            <a:off x="7531202" y="2823330"/>
            <a:ext cx="43802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-</a:t>
            </a:r>
            <a:r>
              <a:rPr lang="en-US" sz="2000" dirty="0">
                <a:solidFill>
                  <a:srgbClr val="FFC000"/>
                </a:solidFill>
              </a:rPr>
              <a:t>All witnesses must wear masks in accordance with the Travis County orders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>
                <a:solidFill>
                  <a:srgbClr val="FFC000"/>
                </a:solidFill>
              </a:rPr>
              <a:t>-Consider obtaining a court order to serve with subpoena if you think your witness won’t wear one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>
                <a:solidFill>
                  <a:srgbClr val="FFC000"/>
                </a:solidFill>
              </a:rPr>
              <a:t>-Limited number of masks are available at the front desk should your witness show up without one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F26434-30CC-4579-B9A5-2F766C76C1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3" r="-1" b="4188"/>
          <a:stretch/>
        </p:blipFill>
        <p:spPr>
          <a:xfrm>
            <a:off x="9471081" y="25236"/>
            <a:ext cx="2625938" cy="207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98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04D43-F977-488B-A25C-2CE04586B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u="sng" dirty="0">
                <a:latin typeface="+mj-lt"/>
                <a:ea typeface="+mj-ea"/>
                <a:cs typeface="+mj-cs"/>
              </a:rPr>
              <a:t>Murphy’s Law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94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Breach of Secrecy: Grand Juror &amp; Attorneys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7" y="1382100"/>
            <a:ext cx="11649740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Person where breach occurs (or bailiff) will immediately stop the proceedings 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Proceedings will continue once secrecy has been restored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Case will not be voted on but passed to a different grand jury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Declaration will be sent via </a:t>
            </a:r>
            <a:r>
              <a:rPr lang="en-US" sz="11200" dirty="0" err="1"/>
              <a:t>Docusign</a:t>
            </a:r>
            <a:r>
              <a:rPr lang="en-US" sz="11200" dirty="0"/>
              <a:t> to document breach/its remedy and the name of the case that was passed 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9537209" y="4758812"/>
            <a:ext cx="2625938" cy="207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80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Technology Issues: Grand Jurors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7" y="1382100"/>
            <a:ext cx="10520701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Bailiff monitors the screens to ensure we        have a quorum at all times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If a quorum is lost proceedings will pause to see if a quorum can be restored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Grand Jurors instructed to vote only on the cases where they heard the </a:t>
            </a:r>
            <a:r>
              <a:rPr lang="en-US" sz="16000" dirty="0">
                <a:solidFill>
                  <a:srgbClr val="FFC000"/>
                </a:solidFill>
              </a:rPr>
              <a:t>entire</a:t>
            </a:r>
            <a:r>
              <a:rPr lang="en-US" sz="16000" dirty="0"/>
              <a:t> presentation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9545243" y="18229"/>
            <a:ext cx="2625938" cy="207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84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Technology Issues: Attorneys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380" y="1111310"/>
            <a:ext cx="10520701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All attorneys should be on standby at least one hour before their scheduled time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If you have a technology issue please email or text bailiff so that next presenter can present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Email Bailiff when technology is restored so you  can be worked back into the session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0" dirty="0"/>
              <a:t>If unable to restore cases will be passed and  rescheduled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10352649" y="2000845"/>
            <a:ext cx="1636728" cy="129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77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04D43-F977-488B-A25C-2CE04586B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u="sng" dirty="0">
                <a:latin typeface="+mj-lt"/>
                <a:ea typeface="+mj-ea"/>
                <a:cs typeface="+mj-cs"/>
              </a:rPr>
              <a:t>Indictments &amp; Orders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255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Indictments: Intake Unit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8" y="1512632"/>
            <a:ext cx="6144634" cy="4938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Grand Jury Attorneys: indictments and any accompanying orders </a:t>
            </a:r>
            <a:r>
              <a:rPr lang="en-US" sz="3200" dirty="0">
                <a:solidFill>
                  <a:srgbClr val="FFC000"/>
                </a:solidFill>
              </a:rPr>
              <a:t>must be saved by 12 pm two business days </a:t>
            </a:r>
            <a:r>
              <a:rPr lang="en-US" sz="3200" dirty="0"/>
              <a:t>before your presentation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Grand Jury Secretaries: must have all indictments and orders proofread and saved in the correct format by 8 a.m. the day before the presentation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Bailiff: will prepare the </a:t>
            </a:r>
            <a:r>
              <a:rPr lang="en-US" sz="3200" dirty="0" err="1"/>
              <a:t>Docusign</a:t>
            </a:r>
            <a:r>
              <a:rPr lang="en-US" sz="3200" dirty="0"/>
              <a:t> envelope the day before the presentation including placing the required signature fields for foreperson and clerk in each indictment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14911" y="0"/>
            <a:ext cx="5405789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54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Indictments: Other Units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8" y="1512632"/>
            <a:ext cx="6144634" cy="4938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Indictments and any accompanying orders must be saved in the </a:t>
            </a:r>
            <a:r>
              <a:rPr lang="en-US" sz="3200" dirty="0">
                <a:solidFill>
                  <a:srgbClr val="FFC000"/>
                </a:solidFill>
              </a:rPr>
              <a:t>correct location*</a:t>
            </a:r>
            <a:r>
              <a:rPr lang="en-US" sz="3200" dirty="0"/>
              <a:t> and saved in the </a:t>
            </a:r>
            <a:r>
              <a:rPr lang="en-US" sz="3200" dirty="0">
                <a:solidFill>
                  <a:srgbClr val="FFC000"/>
                </a:solidFill>
              </a:rPr>
              <a:t>correct format*</a:t>
            </a:r>
            <a:r>
              <a:rPr lang="en-US" sz="3200" dirty="0"/>
              <a:t> by </a:t>
            </a:r>
            <a:r>
              <a:rPr lang="en-US" sz="3200" dirty="0">
                <a:solidFill>
                  <a:srgbClr val="FFC000"/>
                </a:solidFill>
              </a:rPr>
              <a:t>3 p.m.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two business days before</a:t>
            </a:r>
            <a:r>
              <a:rPr lang="en-US" sz="3200" dirty="0"/>
              <a:t> your grand jury presentation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Bailiff will prepare the </a:t>
            </a:r>
            <a:r>
              <a:rPr lang="en-US" sz="3200" dirty="0" err="1"/>
              <a:t>docusign</a:t>
            </a:r>
            <a:r>
              <a:rPr lang="en-US" sz="3200" dirty="0"/>
              <a:t> envelope the day before the presentation—including placing the required signature fields for the foreperson and clerk in each indictment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14911" y="0"/>
            <a:ext cx="5405789" cy="4276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F9516E-91BC-4951-B1D8-9B72B2E4C15B}"/>
              </a:ext>
            </a:extLst>
          </p:cNvPr>
          <p:cNvSpPr txBox="1"/>
          <p:nvPr/>
        </p:nvSpPr>
        <p:spPr>
          <a:xfrm>
            <a:off x="6837028" y="4572000"/>
            <a:ext cx="511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C000"/>
                </a:solidFill>
              </a:rPr>
              <a:t>*</a:t>
            </a:r>
            <a:r>
              <a:rPr lang="en-US" sz="3200" dirty="0">
                <a:solidFill>
                  <a:srgbClr val="FFC000"/>
                </a:solidFill>
              </a:rPr>
              <a:t>Please see next slides.</a:t>
            </a:r>
          </a:p>
        </p:txBody>
      </p:sp>
    </p:spTree>
    <p:extLst>
      <p:ext uri="{BB962C8B-B14F-4D97-AF65-F5344CB8AC3E}">
        <p14:creationId xmlns:p14="http://schemas.microsoft.com/office/powerpoint/2010/main" val="2688350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14911" y="0"/>
            <a:ext cx="5405789" cy="427672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Legal Authority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278" y="1512633"/>
            <a:ext cx="7277148" cy="46690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Supreme Court’s Emergency Order #22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Order signed by the district court judges*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CCP Art. 21.011 authorizes filing an indictment in electronic form*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Can only exist so long as the emergency order authorizes it.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4032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7" y="116517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Location to Save Indictments: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232794" y="56538"/>
            <a:ext cx="4877238" cy="38585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E7581A-73DD-4E2E-AB10-4B73A8F03CD4}"/>
              </a:ext>
            </a:extLst>
          </p:cNvPr>
          <p:cNvSpPr txBox="1"/>
          <p:nvPr/>
        </p:nvSpPr>
        <p:spPr>
          <a:xfrm>
            <a:off x="9286613" y="4311941"/>
            <a:ext cx="24328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*Grand Jury attorneys will save in their usual locations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B4944D-5945-4892-8266-CDDC6C28B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926" y="1252348"/>
            <a:ext cx="3514113" cy="1490244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F6913AFC-C809-446A-8B14-A08CE8EE3163}"/>
              </a:ext>
            </a:extLst>
          </p:cNvPr>
          <p:cNvSpPr/>
          <p:nvPr/>
        </p:nvSpPr>
        <p:spPr>
          <a:xfrm rot="10800000">
            <a:off x="1496778" y="20384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2D3DED-B36A-4C3A-81A2-44A49FBFDC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6636" y="4291744"/>
            <a:ext cx="4206836" cy="1017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13636-1F6E-468C-83F7-D3A7556D82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706" y="2756982"/>
            <a:ext cx="5375028" cy="14511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AE45B1-39E7-4BF1-A224-32E10E9A67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6976" y="5467486"/>
            <a:ext cx="4902799" cy="1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77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7" y="116517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Format</a:t>
            </a: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to Save Indictments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232794" y="56538"/>
            <a:ext cx="4877238" cy="38585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3DC1EE-885C-409B-874F-7A19145ACD33}"/>
              </a:ext>
            </a:extLst>
          </p:cNvPr>
          <p:cNvSpPr txBox="1"/>
          <p:nvPr/>
        </p:nvSpPr>
        <p:spPr>
          <a:xfrm>
            <a:off x="1364600" y="3915107"/>
            <a:ext cx="4433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*</a:t>
            </a:r>
            <a:r>
              <a:rPr lang="en-US" sz="3200" dirty="0">
                <a:solidFill>
                  <a:srgbClr val="FFC000"/>
                </a:solidFill>
              </a:rPr>
              <a:t>Please do not change the pre-set indictment margins.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8E4EC1-490C-49A1-AB41-953E4DF6B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11" y="2618824"/>
            <a:ext cx="6524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76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7" y="116517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Format to Save No Bills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232794" y="56538"/>
            <a:ext cx="4877238" cy="38585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8E4EC1-490C-49A1-AB41-953E4DF6B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168" y="4031624"/>
            <a:ext cx="6524625" cy="6286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283E9B-9F25-46CA-8001-A7EB633BB49B}"/>
              </a:ext>
            </a:extLst>
          </p:cNvPr>
          <p:cNvSpPr txBox="1"/>
          <p:nvPr/>
        </p:nvSpPr>
        <p:spPr>
          <a:xfrm>
            <a:off x="6164430" y="4054375"/>
            <a:ext cx="1895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No Bill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7B9B0-95C2-4549-9665-7E8CE6032B6F}"/>
              </a:ext>
            </a:extLst>
          </p:cNvPr>
          <p:cNvSpPr/>
          <p:nvPr/>
        </p:nvSpPr>
        <p:spPr>
          <a:xfrm>
            <a:off x="366343" y="1657235"/>
            <a:ext cx="6096000" cy="2803844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Generated through </a:t>
            </a:r>
            <a:r>
              <a:rPr lang="en-US" sz="2800" dirty="0" err="1"/>
              <a:t>Techshare</a:t>
            </a:r>
            <a:r>
              <a:rPr lang="en-US" sz="2800" dirty="0"/>
              <a:t>: 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More Actions: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Documents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Select: “No Bill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as Editable 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as: </a:t>
            </a:r>
          </a:p>
        </p:txBody>
      </p:sp>
    </p:spTree>
    <p:extLst>
      <p:ext uri="{BB962C8B-B14F-4D97-AF65-F5344CB8AC3E}">
        <p14:creationId xmlns:p14="http://schemas.microsoft.com/office/powerpoint/2010/main" val="3059837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950146" y="1442080"/>
            <a:ext cx="3189251" cy="25231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6" y="116517"/>
            <a:ext cx="116047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Accompanying Orders: CA Enhancement/No Arrest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3DC1EE-885C-409B-874F-7A19145ACD33}"/>
              </a:ext>
            </a:extLst>
          </p:cNvPr>
          <p:cNvSpPr txBox="1"/>
          <p:nvPr/>
        </p:nvSpPr>
        <p:spPr>
          <a:xfrm>
            <a:off x="7232794" y="4424218"/>
            <a:ext cx="44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C5869-5CDB-47B3-8EDC-445C9AD63BB4}"/>
              </a:ext>
            </a:extLst>
          </p:cNvPr>
          <p:cNvSpPr/>
          <p:nvPr/>
        </p:nvSpPr>
        <p:spPr>
          <a:xfrm>
            <a:off x="405246" y="1652949"/>
            <a:ext cx="6096000" cy="405957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CA enhancement no arrest: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Use “Request for Capias ENH”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Generated through </a:t>
            </a:r>
            <a:r>
              <a:rPr lang="en-US" sz="2800" dirty="0" err="1"/>
              <a:t>Techshare</a:t>
            </a:r>
            <a:r>
              <a:rPr lang="en-US" sz="2800" dirty="0"/>
              <a:t>: 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More Actions: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Documents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Select: “</a:t>
            </a:r>
            <a:r>
              <a:rPr lang="en-US" sz="2800" dirty="0" err="1"/>
              <a:t>RequestcapiasENH</a:t>
            </a:r>
            <a:r>
              <a:rPr lang="en-US" sz="2800" dirty="0"/>
              <a:t>”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as Editable 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 :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506BD9-C6B6-4D1A-AE81-972342282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473" y="5336664"/>
            <a:ext cx="3810000" cy="419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B08902-1699-4DA3-A837-3BD0246F8CE9}"/>
              </a:ext>
            </a:extLst>
          </p:cNvPr>
          <p:cNvSpPr txBox="1"/>
          <p:nvPr/>
        </p:nvSpPr>
        <p:spPr>
          <a:xfrm>
            <a:off x="8081319" y="4424218"/>
            <a:ext cx="3705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*Save in the same folder as your indictment.</a:t>
            </a:r>
          </a:p>
        </p:txBody>
      </p:sp>
    </p:spTree>
    <p:extLst>
      <p:ext uri="{BB962C8B-B14F-4D97-AF65-F5344CB8AC3E}">
        <p14:creationId xmlns:p14="http://schemas.microsoft.com/office/powerpoint/2010/main" val="2535167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950146" y="1442080"/>
            <a:ext cx="3189251" cy="25231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6" y="116517"/>
            <a:ext cx="116047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Accompanying Orders: No Complaint/Need Arrest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3DC1EE-885C-409B-874F-7A19145ACD33}"/>
              </a:ext>
            </a:extLst>
          </p:cNvPr>
          <p:cNvSpPr txBox="1"/>
          <p:nvPr/>
        </p:nvSpPr>
        <p:spPr>
          <a:xfrm>
            <a:off x="7232794" y="4424218"/>
            <a:ext cx="44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C5869-5CDB-47B3-8EDC-445C9AD63BB4}"/>
              </a:ext>
            </a:extLst>
          </p:cNvPr>
          <p:cNvSpPr/>
          <p:nvPr/>
        </p:nvSpPr>
        <p:spPr>
          <a:xfrm>
            <a:off x="324042" y="1448018"/>
            <a:ext cx="6096000" cy="326858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Step #1: Capias Request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Generated through </a:t>
            </a:r>
            <a:r>
              <a:rPr lang="en-US" sz="2800" dirty="0" err="1"/>
              <a:t>Techshare</a:t>
            </a:r>
            <a:r>
              <a:rPr lang="en-US" sz="2800" dirty="0"/>
              <a:t>: 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More Actions: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Documents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Choose “Capias Request”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as Editable 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 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506BD9-C6B6-4D1A-AE81-972342282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8786" y="4297505"/>
            <a:ext cx="3810000" cy="419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B08902-1699-4DA3-A837-3BD0246F8CE9}"/>
              </a:ext>
            </a:extLst>
          </p:cNvPr>
          <p:cNvSpPr txBox="1"/>
          <p:nvPr/>
        </p:nvSpPr>
        <p:spPr>
          <a:xfrm>
            <a:off x="8081319" y="4424218"/>
            <a:ext cx="3705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*Save in the same folder as your indictment.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5D9B4D-AA3D-4573-94E4-711FA0C3AA2F}"/>
              </a:ext>
            </a:extLst>
          </p:cNvPr>
          <p:cNvSpPr/>
          <p:nvPr/>
        </p:nvSpPr>
        <p:spPr>
          <a:xfrm>
            <a:off x="324042" y="5121331"/>
            <a:ext cx="8286560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Step #2: Case Synopsis (for bond determination)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 : 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932F6A-A2EB-43FE-8A20-DFE5F7377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536" y="5623003"/>
            <a:ext cx="3512168" cy="4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88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950146" y="1442080"/>
            <a:ext cx="3189251" cy="25231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6" y="116517"/>
            <a:ext cx="116047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Accompanying Orders: Reindictment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3DC1EE-885C-409B-874F-7A19145ACD33}"/>
              </a:ext>
            </a:extLst>
          </p:cNvPr>
          <p:cNvSpPr txBox="1"/>
          <p:nvPr/>
        </p:nvSpPr>
        <p:spPr>
          <a:xfrm>
            <a:off x="7232794" y="4424218"/>
            <a:ext cx="44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C5869-5CDB-47B3-8EDC-445C9AD63BB4}"/>
              </a:ext>
            </a:extLst>
          </p:cNvPr>
          <p:cNvSpPr/>
          <p:nvPr/>
        </p:nvSpPr>
        <p:spPr>
          <a:xfrm>
            <a:off x="324042" y="1448018"/>
            <a:ext cx="6096000" cy="489672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Order requesting capias or </a:t>
            </a:r>
            <a:r>
              <a:rPr lang="en-US" sz="2800" dirty="0" err="1"/>
              <a:t>Transfering</a:t>
            </a:r>
            <a:r>
              <a:rPr lang="en-US" sz="2800" dirty="0"/>
              <a:t> Bond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Cannot be generated through </a:t>
            </a:r>
            <a:r>
              <a:rPr lang="en-US" sz="2800" dirty="0" err="1"/>
              <a:t>techshare</a:t>
            </a:r>
            <a:endParaRPr lang="en-US" sz="28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Template is in the Virtual Grand Jury Folder: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as: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506BD9-C6B6-4D1A-AE81-972342282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756" y="5871821"/>
            <a:ext cx="3810000" cy="419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B08902-1699-4DA3-A837-3BD0246F8CE9}"/>
              </a:ext>
            </a:extLst>
          </p:cNvPr>
          <p:cNvSpPr txBox="1"/>
          <p:nvPr/>
        </p:nvSpPr>
        <p:spPr>
          <a:xfrm>
            <a:off x="8081319" y="4424218"/>
            <a:ext cx="3705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*Save in the same folder as your indictment.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EE823E-0B91-4670-A024-05A5137A9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078" y="3858936"/>
            <a:ext cx="5921249" cy="156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07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950146" y="1442080"/>
            <a:ext cx="3189251" cy="25231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006" y="116517"/>
            <a:ext cx="116047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Accompanying Orders: DNA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3DC1EE-885C-409B-874F-7A19145ACD33}"/>
              </a:ext>
            </a:extLst>
          </p:cNvPr>
          <p:cNvSpPr txBox="1"/>
          <p:nvPr/>
        </p:nvSpPr>
        <p:spPr>
          <a:xfrm>
            <a:off x="7232794" y="4424218"/>
            <a:ext cx="44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C5869-5CDB-47B3-8EDC-445C9AD63BB4}"/>
              </a:ext>
            </a:extLst>
          </p:cNvPr>
          <p:cNvSpPr/>
          <p:nvPr/>
        </p:nvSpPr>
        <p:spPr>
          <a:xfrm>
            <a:off x="324041" y="1448018"/>
            <a:ext cx="6546541" cy="412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For cases  with the “Mandatory DNA tag”: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in TS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More Actions: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Documents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Choose “DNA order”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Generate as Editable</a:t>
            </a:r>
          </a:p>
          <a:p>
            <a:pPr lvl="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SAVE AS :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08902-1699-4DA3-A837-3BD0246F8CE9}"/>
              </a:ext>
            </a:extLst>
          </p:cNvPr>
          <p:cNvSpPr txBox="1"/>
          <p:nvPr/>
        </p:nvSpPr>
        <p:spPr>
          <a:xfrm>
            <a:off x="8081319" y="4424218"/>
            <a:ext cx="3705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*Save in the same folder as your indictment.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7320E6-B488-4F24-9E21-D5054A684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618" y="4636506"/>
            <a:ext cx="40767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25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04D43-F977-488B-A25C-2CE04586B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u="sng" dirty="0">
                <a:latin typeface="+mj-lt"/>
                <a:ea typeface="+mj-ea"/>
                <a:cs typeface="+mj-cs"/>
              </a:rPr>
              <a:t>Schedules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745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Schedule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7" y="1512633"/>
            <a:ext cx="8896224" cy="46690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Two weeks out of every month: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Session times moved to 9am-1pm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Time is still very tight so please plan ahead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</a:rPr>
              <a:t>Cannot add on a case the day of your presentation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</a:rPr>
              <a:t>Emergency cases at the very latest must be scheduled in </a:t>
            </a:r>
            <a:r>
              <a:rPr lang="en-US" sz="3200" dirty="0" err="1">
                <a:solidFill>
                  <a:srgbClr val="FFC000"/>
                </a:solidFill>
              </a:rPr>
              <a:t>Techshare</a:t>
            </a:r>
            <a:r>
              <a:rPr lang="en-US" sz="3200" dirty="0">
                <a:solidFill>
                  <a:srgbClr val="FFC000"/>
                </a:solidFill>
              </a:rPr>
              <a:t> and saved  by 10 a.m. the day before the presentation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7433864" y="1"/>
            <a:ext cx="4686836" cy="370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31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A11067-C0D6-4D24-8B2C-5BA587D6D4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36" b="1143"/>
          <a:stretch/>
        </p:blipFill>
        <p:spPr>
          <a:xfrm>
            <a:off x="19" y="0"/>
            <a:ext cx="12191981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4553" y="3091928"/>
            <a:ext cx="907856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u="sng">
                <a:latin typeface="+mj-lt"/>
                <a:ea typeface="+mj-ea"/>
                <a:cs typeface="+mj-cs"/>
              </a:rPr>
              <a:t>Next Steps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B1944A-FE08-446F-91DC-65A8ADA1F1BB}"/>
              </a:ext>
            </a:extLst>
          </p:cNvPr>
          <p:cNvSpPr/>
          <p:nvPr/>
        </p:nvSpPr>
        <p:spPr>
          <a:xfrm>
            <a:off x="4741558" y="266955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-</a:t>
            </a: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Place </a:t>
            </a:r>
            <a:r>
              <a:rPr lang="en-US" sz="2400" b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Webex</a:t>
            </a: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on your computer</a:t>
            </a:r>
          </a:p>
          <a:p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-Acknowledgement of Training/Guidelines </a:t>
            </a:r>
          </a:p>
          <a:p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-Ongoing Web-ex Training</a:t>
            </a:r>
          </a:p>
        </p:txBody>
      </p:sp>
    </p:spTree>
    <p:extLst>
      <p:ext uri="{BB962C8B-B14F-4D97-AF65-F5344CB8AC3E}">
        <p14:creationId xmlns:p14="http://schemas.microsoft.com/office/powerpoint/2010/main" val="171563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Why?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7" y="1512633"/>
            <a:ext cx="6057687" cy="466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Consistency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Increased participation=Quorums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Health of participants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Reduction of backlog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14911" y="0"/>
            <a:ext cx="5405789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54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Techno</a:t>
            </a: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logy Given to Grand Jurors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8" y="1512633"/>
            <a:ext cx="5772722" cy="466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Chromebook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Headphones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Gmail address linked to </a:t>
            </a:r>
            <a:r>
              <a:rPr lang="en-US" sz="3200" dirty="0" err="1"/>
              <a:t>chromebook</a:t>
            </a:r>
            <a:r>
              <a:rPr lang="en-US" sz="3200" dirty="0"/>
              <a:t> for session invites and  daily case schedule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86211" y="2546373"/>
            <a:ext cx="5405789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00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Virtual Grand Jury Platform: Cisco </a:t>
            </a:r>
            <a:r>
              <a:rPr lang="en-US" sz="4400" b="1" u="sng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Webex</a:t>
            </a:r>
            <a:endParaRPr lang="en-US" sz="4400" b="1" u="sng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277" y="1512633"/>
            <a:ext cx="6462933" cy="46690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CJIS certified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All grand jurors faces fit on screen*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Different sound quality from Zoom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Webex</a:t>
            </a:r>
            <a:r>
              <a:rPr lang="en-US" sz="3200" dirty="0"/>
              <a:t> link will be emailed for you to install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6786211" y="2546373"/>
            <a:ext cx="5405789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42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Grand Jury Process: Presentations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8" y="1382101"/>
            <a:ext cx="8478249" cy="407209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Email invite to join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Log on at appointed time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Can screen share/play video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Bailiff will monitor the quorum/admonish grand jury at start of session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After presentation: Bailiff will pass the host to a grand juror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Bailiff and attorney will move to the virtual lobby during deliberations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Bailiff and attorney will be readmitted to learn of vote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No bills and corrected indictments need to be sent to bailiff immediately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8495071" y="3934338"/>
            <a:ext cx="3668076" cy="290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3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Grand Jury Process: Presentment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7" y="1382100"/>
            <a:ext cx="10953453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Bailiff will email </a:t>
            </a:r>
            <a:r>
              <a:rPr lang="en-US" sz="11200" dirty="0" err="1"/>
              <a:t>docusign</a:t>
            </a:r>
            <a:r>
              <a:rPr lang="en-US" sz="11200" dirty="0"/>
              <a:t> envelope(s) to foreperson containing indictments/no bills*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Once envelope is successfully opened, Bailiff will transfer the host to foreperson who will move her to the virtual lobby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Bailiff will notify clerk to be on standby.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Foreperson will share screen and sign indictments/no bills in presence of the grand jury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Last page of envelope will be document with text boxes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9537209" y="4758812"/>
            <a:ext cx="2625938" cy="207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23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849" y="56538"/>
            <a:ext cx="10520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Grand Jury Process: Presentment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627" y="1382100"/>
            <a:ext cx="10953453" cy="441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Textboxes will force foreperson to pause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Foreperson will admit bailiff and clerk into the virtual grand jury room.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Foreperson will fill out text boxes and hit send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200" dirty="0"/>
              <a:t>District Clerk will be able to process indictments through </a:t>
            </a:r>
            <a:r>
              <a:rPr lang="en-US" sz="11200" dirty="0" err="1"/>
              <a:t>Docusign</a:t>
            </a:r>
            <a:endParaRPr lang="en-US" sz="11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A45B65-E75B-45A2-A8D7-5683549D3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9537209" y="4758812"/>
            <a:ext cx="2625938" cy="20774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F1BB60-781E-42E4-9FFF-84823F408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4560473"/>
            <a:ext cx="5791200" cy="15906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26E0107-5074-47C4-8B25-6C3C64826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015" y="5575353"/>
            <a:ext cx="158115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60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04D43-F977-488B-A25C-2CE04586B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" r="-1" b="41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u="sng" dirty="0">
                <a:latin typeface="+mj-lt"/>
                <a:ea typeface="+mj-ea"/>
                <a:cs typeface="+mj-cs"/>
              </a:rPr>
              <a:t>Virtual Grand Jury Guidelines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071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1134</Words>
  <Application>Microsoft Office PowerPoint</Application>
  <PresentationFormat>Widescreen</PresentationFormat>
  <Paragraphs>276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Erika Sipiora</dc:creator>
  <cp:lastModifiedBy>Erika Sipiora</cp:lastModifiedBy>
  <cp:revision>20</cp:revision>
  <dcterms:created xsi:type="dcterms:W3CDTF">2020-08-21T17:57:42Z</dcterms:created>
  <dcterms:modified xsi:type="dcterms:W3CDTF">2020-08-28T21:41:14Z</dcterms:modified>
</cp:coreProperties>
</file>